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3"/>
  </p:handoutMasterIdLst>
  <p:sldIdLst>
    <p:sldId id="256" r:id="rId3"/>
    <p:sldId id="274" r:id="rId4"/>
    <p:sldId id="258" r:id="rId6"/>
    <p:sldId id="275" r:id="rId7"/>
    <p:sldId id="278" r:id="rId8"/>
    <p:sldId id="291" r:id="rId9"/>
    <p:sldId id="292" r:id="rId10"/>
    <p:sldId id="296" r:id="rId11"/>
    <p:sldId id="297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C9F7"/>
    <a:srgbClr val="0089EF"/>
    <a:srgbClr val="FA759E"/>
    <a:srgbClr val="FFD7E5"/>
    <a:srgbClr val="35312A"/>
    <a:srgbClr val="EDE8E0"/>
    <a:srgbClr val="CEC8BD"/>
    <a:srgbClr val="E1D8CA"/>
    <a:srgbClr val="464034"/>
    <a:srgbClr val="554D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092"/>
        <p:guide pos="369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>
              <a:solidFill>
                <a:srgbClr val="CEC8BD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>
              <a:solidFill>
                <a:srgbClr val="CEC8BD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>
              <a:solidFill>
                <a:srgbClr val="CEC8BD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>
              <a:solidFill>
                <a:srgbClr val="CEC8BD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>
              <a:solidFill>
                <a:srgbClr val="CEC8BD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>
              <a:solidFill>
                <a:srgbClr val="CEC8BD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Изображение 99"/>
          <p:cNvPicPr/>
          <p:nvPr/>
        </p:nvPicPr>
        <p:blipFill>
          <a:blip r:embed="rId1"/>
          <a:stretch>
            <a:fillRect/>
          </a:stretch>
        </p:blipFill>
        <p:spPr>
          <a:xfrm flipH="1">
            <a:off x="0" y="0"/>
            <a:ext cx="12192635" cy="68573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Прямоугольник 2"/>
          <p:cNvSpPr/>
          <p:nvPr/>
        </p:nvSpPr>
        <p:spPr>
          <a:xfrm>
            <a:off x="0" y="0"/>
            <a:ext cx="12190730" cy="6858000"/>
          </a:xfrm>
          <a:prstGeom prst="rect">
            <a:avLst/>
          </a:prstGeom>
          <a:gradFill flip="none">
            <a:gsLst>
              <a:gs pos="96000">
                <a:schemeClr val="accent1">
                  <a:lumMod val="50000"/>
                  <a:alpha val="100000"/>
                </a:schemeClr>
              </a:gs>
              <a:gs pos="0">
                <a:schemeClr val="accent1">
                  <a:lumMod val="20000"/>
                  <a:lumOff val="80000"/>
                  <a:alpha val="39000"/>
                </a:schemeClr>
              </a:gs>
            </a:gsLst>
            <a:lin ang="108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484505" y="2767330"/>
            <a:ext cx="624078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4000">
                <a:solidFill>
                  <a:schemeClr val="bg1"/>
                </a:solidFill>
                <a:latin typeface="Bahnschrift SemiBold" panose="020B0502040204020203" charset="0"/>
                <a:cs typeface="Bahnschrift SemiBold" panose="020B0502040204020203" charset="0"/>
              </a:rPr>
              <a:t>Synthetic Data Generation </a:t>
            </a:r>
            <a:endParaRPr lang="en-US" altLang="ru-RU" sz="4000">
              <a:solidFill>
                <a:schemeClr val="bg1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  <a:p>
            <a:r>
              <a:rPr lang="en-US" altLang="ru-RU" sz="4000">
                <a:solidFill>
                  <a:schemeClr val="bg1"/>
                </a:solidFill>
                <a:latin typeface="Bahnschrift SemiBold" panose="020B0502040204020203" charset="0"/>
                <a:cs typeface="Bahnschrift SemiBold" panose="020B0502040204020203" charset="0"/>
              </a:rPr>
              <a:t>for Machine Learning</a:t>
            </a:r>
            <a:endParaRPr lang="en-US" altLang="ru-RU" sz="4000">
              <a:solidFill>
                <a:schemeClr val="bg1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484505" y="4089400"/>
            <a:ext cx="32092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Bahnschrift Light" panose="020B0502040204020203" charset="0"/>
                <a:cs typeface="Bahnschrift Light" panose="020B0502040204020203" charset="0"/>
              </a:rPr>
              <a:t>Savelyev A.S. M107-22</a:t>
            </a:r>
            <a:endParaRPr lang="en-US" altLang="ru-RU" sz="2400">
              <a:solidFill>
                <a:schemeClr val="bg1"/>
              </a:solidFill>
              <a:latin typeface="Bahnschrift Light" panose="020B0502040204020203" charset="0"/>
              <a:cs typeface="Bahnschrift Light" panose="020B0502040204020203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4" name="Замещающее содержимое 123"/>
          <p:cNvPicPr>
            <a:picLocks noChangeAspect="1"/>
          </p:cNvPicPr>
          <p:nvPr>
            <p:ph sz="quarter" idx="13"/>
          </p:nvPr>
        </p:nvPicPr>
        <p:blipFill>
          <a:blip r:embed="rId1"/>
          <a:srcRect b="15349"/>
          <a:stretch>
            <a:fillRect/>
          </a:stretch>
        </p:blipFill>
        <p:spPr>
          <a:xfrm>
            <a:off x="0" y="0"/>
            <a:ext cx="12191365" cy="68783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Прямоугольник 2"/>
          <p:cNvSpPr/>
          <p:nvPr/>
        </p:nvSpPr>
        <p:spPr>
          <a:xfrm>
            <a:off x="1270" y="0"/>
            <a:ext cx="12190730" cy="6858000"/>
          </a:xfrm>
          <a:prstGeom prst="rect">
            <a:avLst/>
          </a:prstGeom>
          <a:gradFill>
            <a:gsLst>
              <a:gs pos="96000">
                <a:schemeClr val="bg1"/>
              </a:gs>
              <a:gs pos="0">
                <a:schemeClr val="bg1">
                  <a:alpha val="63000"/>
                </a:schemeClr>
              </a:gs>
            </a:gsLst>
            <a:lin ang="81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0" y="0"/>
            <a:ext cx="121920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 sz="6600">
                <a:solidFill>
                  <a:schemeClr val="bg1">
                    <a:lumMod val="65000"/>
                  </a:schemeClr>
                </a:solidFill>
                <a:latin typeface="Bahnschrift SemiBold" panose="020B0502040204020203" charset="0"/>
                <a:cs typeface="Bahnschrift SemiBold" panose="020B0502040204020203" charset="0"/>
              </a:rPr>
              <a:t> Abstract</a:t>
            </a:r>
            <a:endParaRPr lang="en-US" altLang="ru-RU" sz="6600">
              <a:solidFill>
                <a:schemeClr val="bg1">
                  <a:lumMod val="65000"/>
                </a:schemeClr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659448" y="4533900"/>
            <a:ext cx="547941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Oh no... 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</a:endParaRPr>
          </a:p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We have no enough</a:t>
            </a:r>
            <a:r>
              <a:rPr lang="ru-RU" altLang="en-US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 </a:t>
            </a:r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data...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</a:endParaRPr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7299008" y="4533900"/>
            <a:ext cx="349123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Just generate it,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</a:endParaRPr>
          </a:p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 Bruh...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</a:endParaRPr>
          </a:p>
        </p:txBody>
      </p:sp>
      <p:pic>
        <p:nvPicPr>
          <p:cNvPr id="9" name="Изображение 8" descr="PngItem_860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6515" y="1415415"/>
            <a:ext cx="2736215" cy="2585720"/>
          </a:xfrm>
          <a:prstGeom prst="rect">
            <a:avLst/>
          </a:prstGeom>
        </p:spPr>
      </p:pic>
      <p:pic>
        <p:nvPicPr>
          <p:cNvPr id="2" name="Изображение 1" descr="image"/>
          <p:cNvPicPr>
            <a:picLocks noChangeAspect="1"/>
          </p:cNvPicPr>
          <p:nvPr/>
        </p:nvPicPr>
        <p:blipFill>
          <a:blip r:embed="rId3">
            <a:lum contrast="18000"/>
          </a:blip>
          <a:stretch>
            <a:fillRect/>
          </a:stretch>
        </p:blipFill>
        <p:spPr>
          <a:xfrm>
            <a:off x="1696085" y="1374775"/>
            <a:ext cx="3406140" cy="2667000"/>
          </a:xfrm>
          <a:prstGeom prst="rect">
            <a:avLst/>
          </a:prstGeom>
        </p:spPr>
      </p:pic>
      <p:pic>
        <p:nvPicPr>
          <p:cNvPr id="123" name="Изображение 122"/>
          <p:cNvPicPr/>
          <p:nvPr/>
        </p:nvPicPr>
        <p:blipFill>
          <a:blip r:embed="rId1"/>
          <a:stretch>
            <a:fillRect/>
          </a:stretch>
        </p:blipFill>
        <p:spPr>
          <a:xfrm>
            <a:off x="6096000" y="3429000"/>
            <a:ext cx="0" cy="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9" name="Замещающее содержимое 108"/>
          <p:cNvPicPr>
            <a:picLocks noChangeAspect="1"/>
          </p:cNvPicPr>
          <p:nvPr>
            <p:ph sz="quarter" idx="13"/>
          </p:nvPr>
        </p:nvPicPr>
        <p:blipFill>
          <a:blip r:embed="rId1"/>
          <a:srcRect r="5544"/>
          <a:stretch>
            <a:fillRect/>
          </a:stretch>
        </p:blipFill>
        <p:spPr>
          <a:xfrm>
            <a:off x="0" y="0"/>
            <a:ext cx="12193270" cy="68586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" name="Прямоугольник 18"/>
          <p:cNvSpPr/>
          <p:nvPr/>
        </p:nvSpPr>
        <p:spPr>
          <a:xfrm>
            <a:off x="0" y="635"/>
            <a:ext cx="12190730" cy="6858000"/>
          </a:xfrm>
          <a:prstGeom prst="rect">
            <a:avLst/>
          </a:prstGeom>
          <a:gradFill>
            <a:gsLst>
              <a:gs pos="100000">
                <a:schemeClr val="bg1"/>
              </a:gs>
              <a:gs pos="43000">
                <a:schemeClr val="bg1">
                  <a:alpha val="0"/>
                </a:schemeClr>
              </a:gs>
            </a:gsLst>
            <a:lin ang="666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6" name="Текстовое поле 15"/>
          <p:cNvSpPr txBox="1"/>
          <p:nvPr/>
        </p:nvSpPr>
        <p:spPr>
          <a:xfrm>
            <a:off x="266065" y="5365115"/>
            <a:ext cx="437515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3600">
                <a:solidFill>
                  <a:srgbClr val="554D3F"/>
                </a:solidFill>
                <a:latin typeface="Bahnschrift SemiBold" panose="020B0502040204020203" charset="0"/>
                <a:cs typeface="Bahnschrift SemiBold" panose="020B0502040204020203" charset="0"/>
              </a:rPr>
              <a:t>3</a:t>
            </a:r>
            <a:r>
              <a:rPr lang="en-US" altLang="en-US" sz="3600">
                <a:solidFill>
                  <a:srgbClr val="554D3F"/>
                </a:solidFill>
                <a:latin typeface="Bahnschrift SemiBold" panose="020B0502040204020203" charset="0"/>
                <a:cs typeface="Bahnschrift SemiBold" panose="020B0502040204020203" charset="0"/>
              </a:rPr>
              <a:t>D-Scene created </a:t>
            </a:r>
            <a:endParaRPr lang="en-US" altLang="en-US" sz="3600">
              <a:solidFill>
                <a:srgbClr val="554D3F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  <a:p>
            <a:r>
              <a:rPr lang="en-US" altLang="en-US" sz="3600">
                <a:solidFill>
                  <a:srgbClr val="554D3F"/>
                </a:solidFill>
                <a:latin typeface="Bahnschrift SemiBold" panose="020B0502040204020203" charset="0"/>
                <a:cs typeface="Bahnschrift SemiBold" panose="020B0502040204020203" charset="0"/>
              </a:rPr>
              <a:t>using City Generator</a:t>
            </a:r>
            <a:endParaRPr lang="en-US" altLang="en-US" sz="3600">
              <a:solidFill>
                <a:srgbClr val="554D3F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138430" y="0"/>
            <a:ext cx="11165205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8800">
                <a:solidFill>
                  <a:schemeClr val="accent3">
                    <a:lumMod val="20000"/>
                    <a:lumOff val="80000"/>
                  </a:schemeClr>
                </a:solidFill>
                <a:latin typeface="Bahnschrift SemiBold" panose="020B0502040204020203" charset="0"/>
                <a:cs typeface="Bahnschrift SemiBold" panose="020B0502040204020203" charset="0"/>
              </a:rPr>
              <a:t>What is synthetic data</a:t>
            </a:r>
            <a:endParaRPr lang="en-US" altLang="ru-RU" sz="8800">
              <a:solidFill>
                <a:schemeClr val="accent3">
                  <a:lumMod val="20000"/>
                  <a:lumOff val="80000"/>
                </a:schemeClr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" name="Замещающее содержимое 2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7381240" cy="3494405"/>
          </a:xfrm>
          <a:prstGeom prst="rect">
            <a:avLst/>
          </a:prstGeom>
        </p:spPr>
      </p:pic>
      <p:pic>
        <p:nvPicPr>
          <p:cNvPr id="4" name="Замещающее содержимое 3"/>
          <p:cNvPicPr>
            <a:picLocks noChangeAspect="1"/>
          </p:cNvPicPr>
          <p:nvPr>
            <p:ph sz="half" idx="2"/>
          </p:nvPr>
        </p:nvPicPr>
        <p:blipFill>
          <a:blip r:embed="rId2"/>
          <a:srcRect r="2301"/>
          <a:stretch>
            <a:fillRect/>
          </a:stretch>
        </p:blipFill>
        <p:spPr>
          <a:xfrm>
            <a:off x="0" y="3359785"/>
            <a:ext cx="7381240" cy="349821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0" y="0"/>
            <a:ext cx="12190730" cy="6858000"/>
          </a:xfrm>
          <a:prstGeom prst="rect">
            <a:avLst/>
          </a:prstGeom>
          <a:gradFill flip="none">
            <a:gsLst>
              <a:gs pos="60000">
                <a:srgbClr val="35312A"/>
              </a:gs>
              <a:gs pos="36000">
                <a:srgbClr val="323232">
                  <a:alpha val="0"/>
                </a:srgbClr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grpSp>
        <p:nvGrpSpPr>
          <p:cNvPr id="11" name="Группа 10"/>
          <p:cNvGrpSpPr/>
          <p:nvPr/>
        </p:nvGrpSpPr>
        <p:grpSpPr>
          <a:xfrm>
            <a:off x="8060055" y="2168525"/>
            <a:ext cx="3369310" cy="1536700"/>
            <a:chOff x="13294" y="-2169"/>
            <a:chExt cx="5306" cy="2420"/>
          </a:xfrm>
        </p:grpSpPr>
        <p:sp>
          <p:nvSpPr>
            <p:cNvPr id="16" name="Текстовое поле 15"/>
            <p:cNvSpPr txBox="1"/>
            <p:nvPr/>
          </p:nvSpPr>
          <p:spPr>
            <a:xfrm>
              <a:off x="13294" y="-2169"/>
              <a:ext cx="5122" cy="11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en-US" sz="4000">
                  <a:solidFill>
                    <a:srgbClr val="EDE8E0"/>
                  </a:solidFill>
                  <a:latin typeface="Bahnschrift" panose="020B0502040204020203" charset="0"/>
                  <a:cs typeface="Bahnschrift" panose="020B0502040204020203" charset="0"/>
                </a:rPr>
                <a:t>- Partial Type</a:t>
              </a:r>
              <a:endParaRPr lang="en-US" altLang="en-US" sz="4000">
                <a:solidFill>
                  <a:srgbClr val="EDE8E0"/>
                </a:solidFill>
                <a:latin typeface="Bahnschrift" panose="020B0502040204020203" charset="0"/>
                <a:cs typeface="Bahnschrift" panose="020B0502040204020203" charset="0"/>
              </a:endParaRPr>
            </a:p>
          </p:txBody>
        </p:sp>
        <p:sp>
          <p:nvSpPr>
            <p:cNvPr id="8" name="Текстовое поле 7"/>
            <p:cNvSpPr txBox="1"/>
            <p:nvPr/>
          </p:nvSpPr>
          <p:spPr>
            <a:xfrm>
              <a:off x="13299" y="-1250"/>
              <a:ext cx="5301" cy="15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en-US" sz="2800">
                  <a:solidFill>
                    <a:srgbClr val="EDE8E0"/>
                  </a:solidFill>
                  <a:latin typeface="Bahnschrift Light" panose="020B0502040204020203" charset="0"/>
                  <a:cs typeface="Bahnschrift Light" panose="020B0502040204020203" charset="0"/>
                </a:rPr>
                <a:t>Background is real, </a:t>
              </a:r>
              <a:endParaRPr lang="en-US" altLang="en-US" sz="2800">
                <a:solidFill>
                  <a:srgbClr val="EDE8E0"/>
                </a:solidFill>
                <a:latin typeface="Bahnschrift Light" panose="020B0502040204020203" charset="0"/>
                <a:cs typeface="Bahnschrift Light" panose="020B0502040204020203" charset="0"/>
              </a:endParaRPr>
            </a:p>
            <a:p>
              <a:r>
                <a:rPr lang="en-US" altLang="en-US" sz="2800">
                  <a:solidFill>
                    <a:srgbClr val="EDE8E0"/>
                  </a:solidFill>
                  <a:latin typeface="Bahnschrift Light" panose="020B0502040204020203" charset="0"/>
                  <a:cs typeface="Bahnschrift Light" panose="020B0502040204020203" charset="0"/>
                </a:rPr>
                <a:t>car is not</a:t>
              </a:r>
              <a:endParaRPr lang="en-US" altLang="en-US" sz="2800">
                <a:solidFill>
                  <a:srgbClr val="EDE8E0"/>
                </a:solidFill>
                <a:latin typeface="Bahnschrift Light" panose="020B0502040204020203" charset="0"/>
                <a:cs typeface="Bahnschrift Light" panose="020B0502040204020203" charset="0"/>
              </a:endParaRPr>
            </a:p>
          </p:txBody>
        </p:sp>
      </p:grpSp>
      <p:grpSp>
        <p:nvGrpSpPr>
          <p:cNvPr id="13" name="Группа 12"/>
          <p:cNvGrpSpPr/>
          <p:nvPr/>
        </p:nvGrpSpPr>
        <p:grpSpPr>
          <a:xfrm>
            <a:off x="8060055" y="4059555"/>
            <a:ext cx="3475355" cy="1536700"/>
            <a:chOff x="9674" y="6753"/>
            <a:chExt cx="5473" cy="2420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9674" y="6753"/>
              <a:ext cx="5473" cy="2420"/>
              <a:chOff x="9674" y="6753"/>
              <a:chExt cx="5473" cy="2420"/>
            </a:xfrm>
          </p:grpSpPr>
          <p:sp>
            <p:nvSpPr>
              <p:cNvPr id="7" name="Текстовое поле 6"/>
              <p:cNvSpPr txBox="1"/>
              <p:nvPr/>
            </p:nvSpPr>
            <p:spPr>
              <a:xfrm>
                <a:off x="9679" y="6753"/>
                <a:ext cx="3969" cy="11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en-US" sz="4000">
                    <a:solidFill>
                      <a:srgbClr val="EDE8E0"/>
                    </a:solidFill>
                    <a:latin typeface="Bahnschrift" panose="020B0502040204020203" charset="0"/>
                    <a:cs typeface="Bahnschrift" panose="020B0502040204020203" charset="0"/>
                  </a:rPr>
                  <a:t>- Full type</a:t>
                </a:r>
                <a:endParaRPr lang="en-US" altLang="en-US" sz="4000">
                  <a:solidFill>
                    <a:srgbClr val="EDE8E0"/>
                  </a:solidFill>
                  <a:latin typeface="Bahnschrift" panose="020B0502040204020203" charset="0"/>
                  <a:cs typeface="Bahnschrift" panose="020B0502040204020203" charset="0"/>
                </a:endParaRPr>
              </a:p>
            </p:txBody>
          </p:sp>
          <p:sp>
            <p:nvSpPr>
              <p:cNvPr id="9" name="Текстовое поле 8"/>
              <p:cNvSpPr txBox="1"/>
              <p:nvPr/>
            </p:nvSpPr>
            <p:spPr>
              <a:xfrm>
                <a:off x="9674" y="7672"/>
                <a:ext cx="5473" cy="15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en-US" sz="2800">
                    <a:solidFill>
                      <a:srgbClr val="EDE8E0"/>
                    </a:solidFill>
                    <a:latin typeface="Bahnschrift Light" panose="020B0502040204020203" charset="0"/>
                    <a:cs typeface="Bahnschrift Light" panose="020B0502040204020203" charset="0"/>
                  </a:rPr>
                  <a:t>Background and car </a:t>
                </a:r>
                <a:endParaRPr lang="en-US" altLang="en-US" sz="2800">
                  <a:solidFill>
                    <a:srgbClr val="EDE8E0"/>
                  </a:solidFill>
                  <a:latin typeface="Bahnschrift Light" panose="020B0502040204020203" charset="0"/>
                  <a:cs typeface="Bahnschrift Light" panose="020B0502040204020203" charset="0"/>
                </a:endParaRPr>
              </a:p>
              <a:p>
                <a:r>
                  <a:rPr lang="en-US" altLang="en-US" sz="2800">
                    <a:solidFill>
                      <a:srgbClr val="EDE8E0"/>
                    </a:solidFill>
                    <a:latin typeface="Bahnschrift Light" panose="020B0502040204020203" charset="0"/>
                    <a:cs typeface="Bahnschrift Light" panose="020B0502040204020203" charset="0"/>
                  </a:rPr>
                  <a:t>is not real</a:t>
                </a:r>
                <a:endParaRPr lang="en-US" altLang="en-US" sz="2800">
                  <a:solidFill>
                    <a:srgbClr val="EDE8E0"/>
                  </a:solidFill>
                  <a:latin typeface="Bahnschrift Light" panose="020B0502040204020203" charset="0"/>
                  <a:cs typeface="Bahnschrift Light" panose="020B0502040204020203" charset="0"/>
                </a:endParaRPr>
              </a:p>
            </p:txBody>
          </p:sp>
        </p:grpSp>
      </p:grpSp>
      <p:sp>
        <p:nvSpPr>
          <p:cNvPr id="10" name="Текстовое поле 9"/>
          <p:cNvSpPr txBox="1"/>
          <p:nvPr/>
        </p:nvSpPr>
        <p:spPr>
          <a:xfrm>
            <a:off x="8068946" y="576580"/>
            <a:ext cx="336042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ru-RU" sz="4000">
                <a:solidFill>
                  <a:srgbClr val="EDE8E0"/>
                </a:solidFill>
                <a:latin typeface="Bahnschrift SemiBold" panose="020B0502040204020203" charset="0"/>
                <a:cs typeface="Bahnschrift SemiBold" panose="020B0502040204020203" charset="0"/>
              </a:rPr>
              <a:t>Types of </a:t>
            </a:r>
            <a:endParaRPr lang="en-US" altLang="ru-RU" sz="4000">
              <a:solidFill>
                <a:srgbClr val="EDE8E0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  <a:p>
            <a:pPr algn="l"/>
            <a:r>
              <a:rPr lang="en-US" altLang="ru-RU" sz="4000">
                <a:solidFill>
                  <a:srgbClr val="EDE8E0"/>
                </a:solidFill>
                <a:latin typeface="Bahnschrift SemiBold" panose="020B0502040204020203" charset="0"/>
                <a:cs typeface="Bahnschrift SemiBold" panose="020B0502040204020203" charset="0"/>
              </a:rPr>
              <a:t>synthetic data</a:t>
            </a:r>
            <a:endParaRPr lang="en-US" altLang="ru-RU" sz="4000">
              <a:solidFill>
                <a:srgbClr val="EDE8E0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4" name="Изображение 13"/>
          <p:cNvPicPr>
            <a:picLocks noChangeAspect="1"/>
          </p:cNvPicPr>
          <p:nvPr/>
        </p:nvPicPr>
        <p:blipFill>
          <a:blip r:embed="rId1"/>
          <a:srcRect l="3630" r="12789"/>
          <a:stretch>
            <a:fillRect/>
          </a:stretch>
        </p:blipFill>
        <p:spPr>
          <a:xfrm>
            <a:off x="0" y="0"/>
            <a:ext cx="12221845" cy="685736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0" y="0"/>
            <a:ext cx="1222248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869316" y="3060700"/>
            <a:ext cx="1048321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ru-RU" sz="4800">
                <a:solidFill>
                  <a:schemeClr val="bg1"/>
                </a:solidFill>
                <a:latin typeface="Bahnschrift SemiBold" panose="020B0502040204020203" charset="0"/>
                <a:cs typeface="Bahnschrift SemiBold" panose="020B0502040204020203" charset="0"/>
              </a:rPr>
              <a:t>When and why synthetic data is used?</a:t>
            </a:r>
            <a:endParaRPr lang="en-US" altLang="ru-RU" sz="4800">
              <a:solidFill>
                <a:schemeClr val="bg1"/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24" name="Замещающее содержимое 123"/>
          <p:cNvPicPr>
            <a:picLocks noChangeAspect="1"/>
          </p:cNvPicPr>
          <p:nvPr>
            <p:ph sz="quarter" idx="13"/>
          </p:nvPr>
        </p:nvPicPr>
        <p:blipFill>
          <a:blip r:embed="rId1"/>
          <a:srcRect b="15349"/>
          <a:stretch>
            <a:fillRect/>
          </a:stretch>
        </p:blipFill>
        <p:spPr>
          <a:xfrm>
            <a:off x="0" y="0"/>
            <a:ext cx="12191365" cy="68783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Прямоугольник 2"/>
          <p:cNvSpPr/>
          <p:nvPr/>
        </p:nvSpPr>
        <p:spPr>
          <a:xfrm>
            <a:off x="1270" y="0"/>
            <a:ext cx="12190730" cy="6877685"/>
          </a:xfrm>
          <a:prstGeom prst="rect">
            <a:avLst/>
          </a:prstGeom>
          <a:gradFill>
            <a:gsLst>
              <a:gs pos="96000">
                <a:schemeClr val="bg1"/>
              </a:gs>
              <a:gs pos="0">
                <a:schemeClr val="bg1">
                  <a:alpha val="80000"/>
                </a:schemeClr>
              </a:gs>
            </a:gsLst>
            <a:lin ang="81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153670" y="93345"/>
            <a:ext cx="118840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ru-RU" sz="800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charset="0"/>
                <a:cs typeface="Bahnschrift SemiBold" panose="020B0502040204020203" charset="0"/>
              </a:rPr>
              <a:t>Tabular synthetic data</a:t>
            </a:r>
            <a:endParaRPr lang="en-US" altLang="ru-RU" sz="8000">
              <a:solidFill>
                <a:schemeClr val="tx1">
                  <a:lumMod val="85000"/>
                  <a:lumOff val="15000"/>
                </a:schemeClr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  <p:sp>
        <p:nvSpPr>
          <p:cNvPr id="14" name="Текстовое поле 13"/>
          <p:cNvSpPr txBox="1"/>
          <p:nvPr/>
        </p:nvSpPr>
        <p:spPr>
          <a:xfrm>
            <a:off x="6583998" y="4909820"/>
            <a:ext cx="492125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No problem, we use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  <a:sym typeface="+mn-ea"/>
            </a:endParaRPr>
          </a:p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tabular data generator 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  <a:sym typeface="+mn-ea"/>
            </a:endParaRPr>
          </a:p>
        </p:txBody>
      </p:sp>
      <p:pic>
        <p:nvPicPr>
          <p:cNvPr id="15" name="Изображение 14" descr="PngItem_860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6515" y="1791335"/>
            <a:ext cx="2736215" cy="2585720"/>
          </a:xfrm>
          <a:prstGeom prst="rect">
            <a:avLst/>
          </a:prstGeom>
        </p:spPr>
      </p:pic>
      <p:sp>
        <p:nvSpPr>
          <p:cNvPr id="18" name="Текстовое поле 17"/>
          <p:cNvSpPr txBox="1"/>
          <p:nvPr/>
        </p:nvSpPr>
        <p:spPr>
          <a:xfrm>
            <a:off x="1396048" y="4909820"/>
            <a:ext cx="413131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Im a person and 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  <a:sym typeface="+mn-ea"/>
            </a:endParaRPr>
          </a:p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my data is pesonal!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</a:endParaRPr>
          </a:p>
        </p:txBody>
      </p:sp>
      <p:pic>
        <p:nvPicPr>
          <p:cNvPr id="19" name="Изображение 18" descr="kindpng_41597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2330" y="1753870"/>
            <a:ext cx="2660015" cy="2660015"/>
          </a:xfrm>
          <a:prstGeom prst="rect">
            <a:avLst/>
          </a:prstGeom>
        </p:spPr>
      </p:pic>
      <p:pic>
        <p:nvPicPr>
          <p:cNvPr id="26" name="Изображение 25" descr="free-icon-frequency-29612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0100" y="3221355"/>
            <a:ext cx="1688465" cy="16884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24" name="Замещающее содержимое 123"/>
          <p:cNvPicPr>
            <a:picLocks noChangeAspect="1"/>
          </p:cNvPicPr>
          <p:nvPr>
            <p:ph sz="quarter" idx="13"/>
          </p:nvPr>
        </p:nvPicPr>
        <p:blipFill>
          <a:blip r:embed="rId1"/>
          <a:srcRect b="15349"/>
          <a:stretch>
            <a:fillRect/>
          </a:stretch>
        </p:blipFill>
        <p:spPr>
          <a:xfrm>
            <a:off x="0" y="0"/>
            <a:ext cx="12191365" cy="68783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Прямоугольник 5"/>
          <p:cNvSpPr/>
          <p:nvPr/>
        </p:nvSpPr>
        <p:spPr>
          <a:xfrm>
            <a:off x="1270" y="0"/>
            <a:ext cx="12190730" cy="6877685"/>
          </a:xfrm>
          <a:prstGeom prst="rect">
            <a:avLst/>
          </a:prstGeom>
          <a:gradFill>
            <a:gsLst>
              <a:gs pos="96000">
                <a:schemeClr val="bg1"/>
              </a:gs>
              <a:gs pos="0">
                <a:schemeClr val="bg1">
                  <a:alpha val="80000"/>
                </a:schemeClr>
              </a:gs>
            </a:gsLst>
            <a:lin ang="81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153670" y="93345"/>
            <a:ext cx="118840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ru-RU" sz="800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charset="0"/>
                <a:cs typeface="Bahnschrift SemiBold" panose="020B0502040204020203" charset="0"/>
              </a:rPr>
              <a:t>Text synthetic data</a:t>
            </a:r>
            <a:endParaRPr lang="en-US" altLang="ru-RU" sz="8000">
              <a:solidFill>
                <a:schemeClr val="tx1">
                  <a:lumMod val="85000"/>
                  <a:lumOff val="15000"/>
                </a:schemeClr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  <p:sp>
        <p:nvSpPr>
          <p:cNvPr id="14" name="Текстовое поле 13"/>
          <p:cNvSpPr txBox="1"/>
          <p:nvPr/>
        </p:nvSpPr>
        <p:spPr>
          <a:xfrm>
            <a:off x="6964681" y="4909820"/>
            <a:ext cx="457136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We trained him 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  <a:sym typeface="+mn-ea"/>
            </a:endParaRPr>
          </a:p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  <a:sym typeface="+mn-ea"/>
              </a:rPr>
              <a:t>on synthetic text data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  <a:sym typeface="+mn-ea"/>
            </a:endParaRPr>
          </a:p>
        </p:txBody>
      </p:sp>
      <p:pic>
        <p:nvPicPr>
          <p:cNvPr id="15" name="Изображение 14" descr="PngItem_860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2255" y="1791335"/>
            <a:ext cx="2736215" cy="2585720"/>
          </a:xfrm>
          <a:prstGeom prst="rect">
            <a:avLst/>
          </a:prstGeom>
        </p:spPr>
      </p:pic>
      <p:sp>
        <p:nvSpPr>
          <p:cNvPr id="18" name="Текстовое поле 17"/>
          <p:cNvSpPr txBox="1"/>
          <p:nvPr/>
        </p:nvSpPr>
        <p:spPr>
          <a:xfrm>
            <a:off x="1576705" y="4909820"/>
            <a:ext cx="283273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</a:rPr>
              <a:t>This Chatbot 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</a:endParaRPr>
          </a:p>
          <a:p>
            <a:pPr algn="ctr"/>
            <a:r>
              <a:rPr lang="en-US" altLang="ru-RU" sz="360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charset="0"/>
                <a:cs typeface="Bahnschrift SemiLight" panose="020B0502040204020203" charset="0"/>
              </a:rPr>
              <a:t>is so cool</a:t>
            </a:r>
            <a:endParaRPr lang="en-US" altLang="ru-RU" sz="360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charset="0"/>
              <a:cs typeface="Bahnschrift SemiLight" panose="020B0502040204020203" charset="0"/>
            </a:endParaRPr>
          </a:p>
        </p:txBody>
      </p:sp>
      <p:pic>
        <p:nvPicPr>
          <p:cNvPr id="3" name="Изображение 2" descr="chatbo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0" y="1625600"/>
            <a:ext cx="2475865" cy="2475865"/>
          </a:xfrm>
          <a:prstGeom prst="rect">
            <a:avLst/>
          </a:prstGeom>
        </p:spPr>
      </p:pic>
      <p:pic>
        <p:nvPicPr>
          <p:cNvPr id="4" name="Изображение 3" descr="kindpng_573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705" y="1720215"/>
            <a:ext cx="2817495" cy="27279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" name="Текстовое поле 9"/>
          <p:cNvSpPr txBox="1"/>
          <p:nvPr/>
        </p:nvSpPr>
        <p:spPr>
          <a:xfrm>
            <a:off x="154940" y="4434840"/>
            <a:ext cx="1188402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ru-RU" sz="600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charset="0"/>
                <a:cs typeface="Bahnschrift SemiBold" panose="020B0502040204020203" charset="0"/>
              </a:rPr>
              <a:t>Synthetic data is cool</a:t>
            </a:r>
            <a:endParaRPr lang="en-US" altLang="ru-RU" sz="6000">
              <a:solidFill>
                <a:schemeClr val="tx1">
                  <a:lumMod val="85000"/>
                  <a:lumOff val="15000"/>
                </a:schemeClr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  <p:pic>
        <p:nvPicPr>
          <p:cNvPr id="3" name="Изображение 2" descr="chatbo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38675" y="563245"/>
            <a:ext cx="3629660" cy="36296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" name="Текстовое поле 9"/>
          <p:cNvSpPr txBox="1"/>
          <p:nvPr/>
        </p:nvSpPr>
        <p:spPr>
          <a:xfrm>
            <a:off x="154940" y="4434840"/>
            <a:ext cx="1188402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ru-RU" sz="600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charset="0"/>
                <a:cs typeface="Bahnschrift SemiBold" panose="020B0502040204020203" charset="0"/>
              </a:rPr>
              <a:t>Thanks for your attention</a:t>
            </a:r>
            <a:endParaRPr lang="en-US" altLang="ru-RU" sz="6000">
              <a:solidFill>
                <a:schemeClr val="tx1">
                  <a:lumMod val="85000"/>
                  <a:lumOff val="15000"/>
                </a:schemeClr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  <p:pic>
        <p:nvPicPr>
          <p:cNvPr id="3" name="Изображение 2" descr="chatbo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38675" y="563245"/>
            <a:ext cx="3629660" cy="36296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562</Words>
  <Application>WPS Presentation</Application>
  <PresentationFormat>宽屏</PresentationFormat>
  <Paragraphs>53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SimSun</vt:lpstr>
      <vt:lpstr>Wingdings</vt:lpstr>
      <vt:lpstr>Calibri Light</vt:lpstr>
      <vt:lpstr>Bahnschrift SemiBold</vt:lpstr>
      <vt:lpstr>Bahnschrift Light</vt:lpstr>
      <vt:lpstr>Bahnschrift SemiLight</vt:lpstr>
      <vt:lpstr>Bahnschrift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Ansave</cp:lastModifiedBy>
  <cp:revision>67</cp:revision>
  <dcterms:created xsi:type="dcterms:W3CDTF">2022-11-23T17:09:00Z</dcterms:created>
  <dcterms:modified xsi:type="dcterms:W3CDTF">2022-12-13T10:51:01Z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1049-11.2.0.11417</vt:lpwstr>
  </property>
  <property fmtid="{D5CDD505-2E9C-101B-9397-08002B2CF9AE}" pid="3" name="ICV">
    <vt:lpwstr>5A20287CB5E94A60946C0571629974D8</vt:lpwstr>
  </property>
</Properties>
</file>

<file path=docProps/thumbnail.jpeg>
</file>